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Geist"/>
      <p:regular r:id="rId12"/>
    </p:embeddedFont>
    <p:embeddedFont>
      <p:font typeface="Geist"/>
      <p:regular r:id="rId13"/>
    </p:embeddedFont>
    <p:embeddedFont>
      <p:font typeface="Geist"/>
      <p:regular r:id="rId14"/>
    </p:embeddedFont>
    <p:embeddedFont>
      <p:font typeface="Geist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65346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Playwright Browser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79739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Understanding the hierarchy of Browser, BrowserContext, and Page objects is fundamental to effective Playwright automation. Each serves a distinct purpose in web testing architecture.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54755"/>
            <a:ext cx="7808476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The Three Core Components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32033"/>
            <a:ext cx="4196358" cy="2477929"/>
          </a:xfrm>
          <a:prstGeom prst="roundRect">
            <a:avLst>
              <a:gd name="adj" fmla="val 384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3464" y="508170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Browser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43464" y="5586293"/>
            <a:ext cx="3697010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Heavyweight browser instance (Chromium, Firefox, WebKit). Created once per test suite. Supports headless or headed mode.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32033"/>
            <a:ext cx="4196358" cy="2477929"/>
          </a:xfrm>
          <a:prstGeom prst="roundRect">
            <a:avLst>
              <a:gd name="adj" fmla="val 384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66636" y="508170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BrowserContext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6636" y="5586293"/>
            <a:ext cx="3697010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Isolated user session like incognito mode. Separate cookies, cache, storage. Multiple contexts per browser for parallel testing.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32033"/>
            <a:ext cx="4196358" cy="2477929"/>
          </a:xfrm>
          <a:prstGeom prst="roundRect">
            <a:avLst>
              <a:gd name="adj" fmla="val 384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89808" y="508170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89808" y="5586293"/>
            <a:ext cx="3697010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Individual tab within context. Where most interactions happen (click, fill, navigate). Multiple pages per context possible.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7885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Hierarchy Structure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49072"/>
            <a:ext cx="4196358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956328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Browser Instance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460915"/>
            <a:ext cx="37427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Single browser process launched with chromium.launch(), firefox.launch(), or webkit.launch()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2708791"/>
            <a:ext cx="4196358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443776" y="3616047"/>
            <a:ext cx="301275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Browser Context (1..n)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443776" y="4120634"/>
            <a:ext cx="37427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Multiple isolated sessions within the same browser, each with independent state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2368629"/>
            <a:ext cx="4196358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66948" y="327588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Page (1..n)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66948" y="3780473"/>
            <a:ext cx="37427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Individual tabs or windows within each context for actual web interactions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827276"/>
            <a:ext cx="13042821" cy="1224439"/>
          </a:xfrm>
          <a:prstGeom prst="roundRect">
            <a:avLst>
              <a:gd name="adj" fmla="val 7781"/>
            </a:avLst>
          </a:prstGeom>
          <a:solidFill>
            <a:srgbClr val="1D232D"/>
          </a:solidFill>
          <a:ln/>
        </p:spPr>
      </p:sp>
      <p:sp>
        <p:nvSpPr>
          <p:cNvPr id="13" name="Shape 8"/>
          <p:cNvSpPr/>
          <p:nvPr/>
        </p:nvSpPr>
        <p:spPr>
          <a:xfrm>
            <a:off x="782479" y="5827276"/>
            <a:ext cx="13065443" cy="1224439"/>
          </a:xfrm>
          <a:prstGeom prst="roundRect">
            <a:avLst>
              <a:gd name="adj" fmla="val 2779"/>
            </a:avLst>
          </a:prstGeom>
          <a:solidFill>
            <a:srgbClr val="1D232D"/>
          </a:solidFill>
          <a:ln/>
        </p:spPr>
      </p:sp>
      <p:sp>
        <p:nvSpPr>
          <p:cNvPr id="14" name="Text 9"/>
          <p:cNvSpPr/>
          <p:nvPr/>
        </p:nvSpPr>
        <p:spPr>
          <a:xfrm>
            <a:off x="1009293" y="5997297"/>
            <a:ext cx="12611814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browser = await chromium.launch({ headless: false });const context = await browser.newContext();const page = await context.newPage();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7332" y="437912"/>
            <a:ext cx="6355199" cy="517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Handling Popups and New Pages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7332" y="1353503"/>
            <a:ext cx="2781181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context.waitForEvent('page')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57332" y="1771412"/>
            <a:ext cx="6563678" cy="414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Waits for new browser tabs or windows opened from the current context. Used for external links opening in new tabs.</a:t>
            </a:r>
            <a:endParaRPr lang="en-US" sz="1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332" y="2364581"/>
            <a:ext cx="6563678" cy="656367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7011" y="1353503"/>
            <a:ext cx="2636520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page.waitForEvent('popup')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17011" y="1771412"/>
            <a:ext cx="6563678" cy="414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Waits for popup windows that are children of the current page. Common for login popups or payment gateways.</a:t>
            </a:r>
            <a:endParaRPr lang="en-US" sz="1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7011" y="2364581"/>
            <a:ext cx="6563678" cy="65636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0287"/>
            <a:ext cx="6965394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Critical: Use Promise.all()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1031"/>
            <a:ext cx="13042821" cy="895707"/>
          </a:xfrm>
          <a:prstGeom prst="roundRect">
            <a:avLst>
              <a:gd name="adj" fmla="val 10636"/>
            </a:avLst>
          </a:prstGeom>
          <a:solidFill>
            <a:srgbClr val="45070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2837021"/>
            <a:ext cx="283488" cy="2268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814518"/>
            <a:ext cx="1207889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Common Mistake: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Don't wait for events after clicking - the popup may already be missed!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681889"/>
            <a:ext cx="6407944" cy="2657475"/>
          </a:xfrm>
          <a:prstGeom prst="roundRect">
            <a:avLst>
              <a:gd name="adj" fmla="val 5505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3681889"/>
            <a:ext cx="121920" cy="26574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42524" y="393918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Wrong Approach</a:t>
            </a:r>
            <a:endParaRPr lang="en-US" sz="2200" dirty="0"/>
          </a:p>
        </p:txBody>
      </p:sp>
      <p:sp>
        <p:nvSpPr>
          <p:cNvPr id="9" name="Shape 5"/>
          <p:cNvSpPr/>
          <p:nvPr/>
        </p:nvSpPr>
        <p:spPr>
          <a:xfrm>
            <a:off x="1142524" y="4562832"/>
            <a:ext cx="5801916" cy="1224439"/>
          </a:xfrm>
          <a:prstGeom prst="roundRect">
            <a:avLst>
              <a:gd name="adj" fmla="val 7781"/>
            </a:avLst>
          </a:prstGeom>
          <a:solidFill>
            <a:srgbClr val="1D232D"/>
          </a:solidFill>
          <a:ln/>
        </p:spPr>
      </p:sp>
      <p:sp>
        <p:nvSpPr>
          <p:cNvPr id="10" name="Shape 6"/>
          <p:cNvSpPr/>
          <p:nvPr/>
        </p:nvSpPr>
        <p:spPr>
          <a:xfrm>
            <a:off x="1131213" y="4562832"/>
            <a:ext cx="5824537" cy="1224439"/>
          </a:xfrm>
          <a:prstGeom prst="roundRect">
            <a:avLst>
              <a:gd name="adj" fmla="val 2779"/>
            </a:avLst>
          </a:prstGeom>
          <a:solidFill>
            <a:srgbClr val="1D232D"/>
          </a:solidFill>
          <a:ln/>
        </p:spPr>
      </p:sp>
      <p:sp>
        <p:nvSpPr>
          <p:cNvPr id="11" name="Text 7"/>
          <p:cNvSpPr/>
          <p:nvPr/>
        </p:nvSpPr>
        <p:spPr>
          <a:xfrm>
            <a:off x="1358027" y="4732853"/>
            <a:ext cx="53709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page.click('#PopUp');const popup = await page.waitForEvent('popup'); // Too late!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428548" y="3681889"/>
            <a:ext cx="6408063" cy="2657475"/>
          </a:xfrm>
          <a:prstGeom prst="roundRect">
            <a:avLst>
              <a:gd name="adj" fmla="val 5505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3681889"/>
            <a:ext cx="121920" cy="26574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77282" y="393918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Correct Approach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7777282" y="4562832"/>
            <a:ext cx="5802035" cy="1519238"/>
          </a:xfrm>
          <a:prstGeom prst="roundRect">
            <a:avLst>
              <a:gd name="adj" fmla="val 6271"/>
            </a:avLst>
          </a:prstGeom>
          <a:solidFill>
            <a:srgbClr val="1D232D"/>
          </a:solidFill>
          <a:ln/>
        </p:spPr>
      </p:sp>
      <p:sp>
        <p:nvSpPr>
          <p:cNvPr id="16" name="Shape 11"/>
          <p:cNvSpPr/>
          <p:nvPr/>
        </p:nvSpPr>
        <p:spPr>
          <a:xfrm>
            <a:off x="7765971" y="4562832"/>
            <a:ext cx="5824657" cy="1519238"/>
          </a:xfrm>
          <a:prstGeom prst="roundRect">
            <a:avLst>
              <a:gd name="adj" fmla="val 2240"/>
            </a:avLst>
          </a:prstGeom>
          <a:solidFill>
            <a:srgbClr val="1D232D"/>
          </a:solidFill>
          <a:ln/>
        </p:spPr>
      </p:sp>
      <p:sp>
        <p:nvSpPr>
          <p:cNvPr id="17" name="Text 12"/>
          <p:cNvSpPr/>
          <p:nvPr/>
        </p:nvSpPr>
        <p:spPr>
          <a:xfrm>
            <a:off x="7992785" y="4732853"/>
            <a:ext cx="5371028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Promise.all([  page.waitForEvent('popup'),  page.locator('#PopUp').click()]);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594515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Promise.all() synchronizes both the event listener and user action, ensuring reliable popup handling in your Playwright tests.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2025-09-15T13:58:13Z</dcterms:created>
  <dcterms:modified xsi:type="dcterms:W3CDTF">2025-09-15T13:58:13Z</dcterms:modified>
</cp:coreProperties>
</file>